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2"/>
  </p:notesMasterIdLst>
  <p:sldIdLst>
    <p:sldId id="256" r:id="rId6"/>
    <p:sldId id="257" r:id="rId7"/>
    <p:sldId id="258" r:id="rId8"/>
    <p:sldId id="259" r:id="rId9"/>
    <p:sldId id="260" r:id="rId10"/>
    <p:sldId id="261" r:id="rId11"/>
  </p:sldIdLst>
  <p:sldSz cx="18288000" cy="10287000"/>
  <p:notesSz cx="6858000" cy="9144000"/>
  <p:embeddedFontLst>
    <p:embeddedFont>
      <p:font typeface="Proxima Nova" charset="1" panose="02000506030000020004"/>
      <p:regular r:id="rId15"/>
    </p:embeddedFont>
    <p:embeddedFont>
      <p:font typeface="Canva Sans Bold" charset="1" panose="020B0803030501040103"/>
      <p:regular r:id="rId16"/>
    </p:embeddedFont>
    <p:embeddedFont>
      <p:font typeface="Verdana" charset="1" panose="020B0604030504040204"/>
      <p:regular r:id="rId20"/>
    </p:embeddedFont>
    <p:embeddedFont>
      <p:font typeface="Proxima Nova Bold" charset="1" panose="020005060300000200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notesMasters/notesMaster1.xml" Type="http://schemas.openxmlformats.org/officeDocument/2006/relationships/notesMaster"/><Relationship Id="rId13" Target="theme/theme2.xml" Type="http://schemas.openxmlformats.org/officeDocument/2006/relationships/theme"/><Relationship Id="rId14" Target="notesSlides/notesSlide1.xml" Type="http://schemas.openxmlformats.org/officeDocument/2006/relationships/notesSlide"/><Relationship Id="rId15" Target="fonts/font15.fntdata" Type="http://schemas.openxmlformats.org/officeDocument/2006/relationships/font"/><Relationship Id="rId16" Target="fonts/font16.fntdata" Type="http://schemas.openxmlformats.org/officeDocument/2006/relationships/font"/><Relationship Id="rId17" Target="notesSlides/notesSlide2.xml" Type="http://schemas.openxmlformats.org/officeDocument/2006/relationships/notesSlide"/><Relationship Id="rId18" Target="notesSlides/notesSlide3.xml" Type="http://schemas.openxmlformats.org/officeDocument/2006/relationships/notesSlide"/><Relationship Id="rId19" Target="notesSlides/notesSlide4.xml" Type="http://schemas.openxmlformats.org/officeDocument/2006/relationships/notesSlide"/><Relationship Id="rId2" Target="presProps.xml" Type="http://schemas.openxmlformats.org/officeDocument/2006/relationships/presProps"/><Relationship Id="rId20" Target="fonts/font20.fntdata" Type="http://schemas.openxmlformats.org/officeDocument/2006/relationships/font"/><Relationship Id="rId21" Target="notesSlides/notesSlide5.xml" Type="http://schemas.openxmlformats.org/officeDocument/2006/relationships/notesSlide"/><Relationship Id="rId22" Target="notesSlides/notesSlide6.xml" Type="http://schemas.openxmlformats.org/officeDocument/2006/relationships/notesSlide"/><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jpeg>
</file>

<file path=ppt/media/image4.jpeg>
</file>

<file path=ppt/media/image5.png>
</file>

<file path=ppt/media/image6.jpeg>
</file>

<file path=ppt/media/image7.png>
</file>

<file path=ppt/media/image8.jpeg>
</file>

<file path=ppt/media/image9.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class diagram outlines the core structural components of the Anomalous Login Detection System. Each class encapsulates a key part of the system’s functionality, focusing on real-time detection and visualization of abnormal login behavior. </a:t>
            </a:r>
          </a:p>
          <a:p>
            <a:r>
              <a:rPr lang="en-US"/>
              <a:t/>
            </a:r>
          </a:p>
          <a:p>
            <a:r>
              <a:rPr lang="en-US"/>
              <a:t>At the center is the `LogEvent` class, which standardizes incoming authentication data from various sources and feeds it into the detection pipeline. The `UserProfile` class maintains contextual baselines—such as usual login hours or devices—to distinguish normal activity from threats.</a:t>
            </a:r>
          </a:p>
          <a:p>
            <a:r>
              <a:rPr lang="en-US"/>
              <a:t/>
            </a:r>
          </a:p>
          <a:p>
            <a:r>
              <a:rPr lang="en-US"/>
              <a:t>Detection rules, encapsulated in the `DetectionRule` class, evaluate each event for predefined anomalies. When an anomaly is found, an `Alert` is created, structured with severity and context. The `Dashboard` class serves as the visual layer, allowing analysts and admins to track, review, and respond to potential incidents in real time.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class diagram outlines the core structural components of the Anomalous Login Detection System. Each class encapsulates a key part of the system’s functionality, focusing on real-time detection and visualization of abnormal login behavior. </a:t>
            </a:r>
          </a:p>
          <a:p>
            <a:r>
              <a:rPr lang="en-US"/>
              <a:t/>
            </a:r>
          </a:p>
          <a:p>
            <a:r>
              <a:rPr lang="en-US"/>
              <a:t>At the center is the `LogEvent` class, which standardizes incoming authentication data from various sources and feeds it into the detection pipeline. The `UserProfile` class maintains contextual baselines—such as usual login hours or devices—to distinguish normal activity from threats.</a:t>
            </a:r>
          </a:p>
          <a:p>
            <a:r>
              <a:rPr lang="en-US"/>
              <a:t/>
            </a:r>
          </a:p>
          <a:p>
            <a:r>
              <a:rPr lang="en-US"/>
              <a:t>Detection rules, encapsulated in the `DetectionRule` class, evaluate each event for predefined anomalies. When an anomaly is found, an `Alert` is created, structured with severity and context. The `Dashboard` class serves as the visual layer, allowing analysts and admins to track, review, and respond to potential incidents in real time.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slide presents the system use case diagram for the Anomalous Login Detection System. The diagram maps out the interactions between system actors and the components built on the ELK stack. Starting from the end user, who generates authentication activity, the data is ingested via agents like Wazuh or Filebeat and passed on to Logstash for parsing. Security engineers play a pivotal role by defining detection rules that power the system’s intelligence.</a:t>
            </a:r>
          </a:p>
          <a:p>
            <a:r>
              <a:rPr lang="en-US"/>
              <a:t/>
            </a:r>
          </a:p>
          <a:p>
            <a:r>
              <a:rPr lang="en-US"/>
              <a:t>Once the data is parsed, it’s stored in Elasticsearch where detection rules analyze it for patterns like brute-force attempts or impossible travel. Alerts are then visualized in Kibana for SOC analysts to review and respond to. Each actor — from the user to the SOC — plays a key role in this automated threat detection pipeline.</a:t>
            </a:r>
          </a:p>
          <a:p>
            <a:r>
              <a:rPr lang="en-US"/>
              <a:t/>
            </a:r>
          </a:p>
          <a:p>
            <a:r>
              <a:rPr lang="en-US"/>
              <a:t>The design not only ensures real-time detection of threats but also provides traceability and context for each login event, significantly reducing the response time and enabling proactive defense mechanisms.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sequence diagram outlines the ingestion flow of Windows logon events, which is a critical component of the system. It begins at the endpoint where authentication activity is logged, such as a user logging into a workstation using NTLM or Kerberos protocols.</a:t>
            </a:r>
          </a:p>
          <a:p>
            <a:r>
              <a:rPr lang="en-US"/>
              <a:t/>
            </a:r>
          </a:p>
          <a:p>
            <a:r>
              <a:rPr lang="en-US"/>
              <a:t>The Wazuh or Winlogbeat agent installed on that machine captures these events and securely transmits them to Logstash. Once received, Logstash parses the data and enriches it according to the Elastic Common Schema to ensure consistency and compatibility for indexing.</a:t>
            </a:r>
          </a:p>
          <a:p>
            <a:r>
              <a:rPr lang="en-US"/>
              <a:t/>
            </a:r>
          </a:p>
          <a:p>
            <a:r>
              <a:rPr lang="en-US"/>
              <a:t>Next, the normalized data is stored in Elasticsearch under the `auth-windows-*` index. Finally, this data becomes accessible to SOC analysts through Kibana dashboards, enabling proactive review of login activity and detection of anomalies. This pipeline showcases how log ingestion is automated, secure, and tightly integrated with the ELK stack.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sequence diagram shows the ingestion of Linux SSH authentication logs — a foundational use case of the anomaly detection system. The process begins with a user initiating an SSH login to a Linux host. This action generates an authentication entry in the system log file, typically located at `/var/log/auth.log`.</a:t>
            </a:r>
          </a:p>
          <a:p>
            <a:r>
              <a:rPr lang="en-US"/>
              <a:t/>
            </a:r>
          </a:p>
          <a:p>
            <a:r>
              <a:rPr lang="en-US"/>
              <a:t>A Filebeat or Wazuh agent installed on the Linux machine monitors this log file and forwards new entries to Logstash. Logstash is responsible for parsing the raw data and enriching it with structured fields such as login status, IP address, and timestamp.</a:t>
            </a:r>
          </a:p>
          <a:p>
            <a:r>
              <a:rPr lang="en-US"/>
              <a:t/>
            </a:r>
          </a:p>
          <a:p>
            <a:r>
              <a:rPr lang="en-US"/>
              <a:t>After enrichment, the logs are indexed into Elasticsearch, specifically into the `auth-linux-*` index. From there, Kibana makes the data visible to SOC analysts through dashboards that track login activity and help identify abnormal patterns. This pipeline exemplifies the core role of the ELK stack in providing scalable, cross-platform anomaly detection.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slide addresses the data requirements essential for powering the anomalous login detection system. The data must come from a diverse array of platforms — including Windows, Linux, Mac, VPN, MFA, and SSO — to ensure comprehensive visibility. Both successful and failed login events are critical to training and evaluating the system.</a:t>
            </a:r>
          </a:p>
          <a:p>
            <a:r>
              <a:rPr lang="en-US"/>
              <a:t/>
            </a:r>
          </a:p>
          <a:p>
            <a:r>
              <a:rPr lang="en-US"/>
              <a:t>Special emphasis is placed on capturing edge cases: from brute force attacks to off-hours logins and geographically implausible travel. These anomalous patterns represent the core detection capabilities of the system. To maintain detection reliability, the dataset must contain less than 5% corruption, include accurate timestamps, and complete metadata such as user-agent strings.</a:t>
            </a:r>
          </a:p>
          <a:p>
            <a:r>
              <a:rPr lang="en-US"/>
              <a:t/>
            </a:r>
          </a:p>
          <a:p>
            <a:r>
              <a:rPr lang="en-US"/>
              <a:t>Additionally, the system will rely on controlled test data — simulated attacks — to verify that alerts are triggered as expected. Looking forward, the system anticipates integration with machine learning models trained on this data to improve detection over time and adapt to new threat vectors. This forward-looking strategy ensures both robustness and scalability.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png" Type="http://schemas.openxmlformats.org/officeDocument/2006/relationships/image"/><Relationship Id="rId4"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5.png" Type="http://schemas.openxmlformats.org/officeDocument/2006/relationships/image"/><Relationship Id="rId4"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7.png" Type="http://schemas.openxmlformats.org/officeDocument/2006/relationships/image"/><Relationship Id="rId4" Target="../media/image8.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6208038" y="4573004"/>
            <a:ext cx="5871925" cy="4582795"/>
          </a:xfrm>
          <a:prstGeom prst="rect">
            <a:avLst/>
          </a:prstGeom>
        </p:spPr>
        <p:txBody>
          <a:bodyPr anchor="t" rtlCol="false" tIns="0" lIns="0" bIns="0" rIns="0">
            <a:spAutoFit/>
          </a:bodyPr>
          <a:lstStyle/>
          <a:p>
            <a:pPr algn="ctr">
              <a:lnSpc>
                <a:spcPts val="7279"/>
              </a:lnSpc>
            </a:pPr>
            <a:r>
              <a:rPr lang="en-US" sz="5199">
                <a:solidFill>
                  <a:srgbClr val="FFFFFF"/>
                </a:solidFill>
                <a:latin typeface="Proxima Nova"/>
                <a:ea typeface="Proxima Nova"/>
                <a:cs typeface="Proxima Nova"/>
                <a:sym typeface="Proxima Nova"/>
              </a:rPr>
              <a:t>Aaffan Khan Niazi</a:t>
            </a:r>
          </a:p>
          <a:p>
            <a:pPr algn="ctr">
              <a:lnSpc>
                <a:spcPts val="7279"/>
              </a:lnSpc>
            </a:pPr>
            <a:r>
              <a:rPr lang="en-US" sz="5199">
                <a:solidFill>
                  <a:srgbClr val="FFFFFF"/>
                </a:solidFill>
                <a:latin typeface="Proxima Nova"/>
                <a:ea typeface="Proxima Nova"/>
                <a:cs typeface="Proxima Nova"/>
                <a:sym typeface="Proxima Nova"/>
              </a:rPr>
              <a:t>Mustafa Hussain</a:t>
            </a:r>
          </a:p>
          <a:p>
            <a:pPr algn="ctr">
              <a:lnSpc>
                <a:spcPts val="7279"/>
              </a:lnSpc>
            </a:pPr>
            <a:r>
              <a:rPr lang="en-US" sz="5199">
                <a:solidFill>
                  <a:srgbClr val="FFFFFF"/>
                </a:solidFill>
                <a:latin typeface="Proxima Nova"/>
                <a:ea typeface="Proxima Nova"/>
                <a:cs typeface="Proxima Nova"/>
                <a:sym typeface="Proxima Nova"/>
              </a:rPr>
              <a:t>Mohammad Mustafa</a:t>
            </a:r>
          </a:p>
          <a:p>
            <a:pPr algn="ctr">
              <a:lnSpc>
                <a:spcPts val="7279"/>
              </a:lnSpc>
            </a:pPr>
            <a:r>
              <a:rPr lang="en-US" sz="5199">
                <a:solidFill>
                  <a:srgbClr val="FFFFFF"/>
                </a:solidFill>
                <a:latin typeface="Proxima Nova"/>
                <a:ea typeface="Proxima Nova"/>
                <a:cs typeface="Proxima Nova"/>
                <a:sym typeface="Proxima Nova"/>
              </a:rPr>
              <a:t>Shehroz faryad</a:t>
            </a:r>
          </a:p>
          <a:p>
            <a:pPr algn="ctr">
              <a:lnSpc>
                <a:spcPts val="7279"/>
              </a:lnSpc>
            </a:pPr>
          </a:p>
        </p:txBody>
      </p:sp>
      <p:sp>
        <p:nvSpPr>
          <p:cNvPr name="TextBox 4" id="4"/>
          <p:cNvSpPr txBox="true"/>
          <p:nvPr/>
        </p:nvSpPr>
        <p:spPr>
          <a:xfrm rot="0">
            <a:off x="1028700" y="1380730"/>
            <a:ext cx="16230600" cy="2351924"/>
          </a:xfrm>
          <a:prstGeom prst="rect">
            <a:avLst/>
          </a:prstGeom>
        </p:spPr>
        <p:txBody>
          <a:bodyPr anchor="t" rtlCol="false" tIns="0" lIns="0" bIns="0" rIns="0">
            <a:spAutoFit/>
          </a:bodyPr>
          <a:lstStyle/>
          <a:p>
            <a:pPr algn="ctr">
              <a:lnSpc>
                <a:spcPts val="9491"/>
              </a:lnSpc>
              <a:spcBef>
                <a:spcPct val="0"/>
              </a:spcBef>
            </a:pPr>
            <a:r>
              <a:rPr lang="en-US" b="true" sz="6779">
                <a:solidFill>
                  <a:srgbClr val="FFFFFF"/>
                </a:solidFill>
                <a:latin typeface="Canva Sans Bold"/>
                <a:ea typeface="Canva Sans Bold"/>
                <a:cs typeface="Canva Sans Bold"/>
                <a:sym typeface="Canva Sans Bold"/>
              </a:rPr>
              <a:t>Anomalous Login Detection using ELK</a:t>
            </a:r>
          </a:p>
          <a:p>
            <a:pPr algn="ctr">
              <a:lnSpc>
                <a:spcPts val="9491"/>
              </a:lnSpc>
              <a:spcBef>
                <a:spcPct val="0"/>
              </a:spcBef>
            </a:pPr>
            <a:r>
              <a:rPr lang="en-US" b="true" sz="6779">
                <a:solidFill>
                  <a:srgbClr val="FFFFFF"/>
                </a:solidFill>
                <a:latin typeface="Canva Sans Bold"/>
                <a:ea typeface="Canva Sans Bold"/>
                <a:cs typeface="Canva Sans Bold"/>
                <a:sym typeface="Canva Sans Bold"/>
              </a:rPr>
              <a:t>(P06)</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570423" y="321763"/>
            <a:ext cx="5081830" cy="9643473"/>
          </a:xfrm>
          <a:custGeom>
            <a:avLst/>
            <a:gdLst/>
            <a:ahLst/>
            <a:cxnLst/>
            <a:rect r="r" b="b" t="t" l="l"/>
            <a:pathLst>
              <a:path h="9643473" w="5081830">
                <a:moveTo>
                  <a:pt x="0" y="0"/>
                </a:moveTo>
                <a:lnTo>
                  <a:pt x="5081830" y="0"/>
                </a:lnTo>
                <a:lnTo>
                  <a:pt x="5081830" y="9643474"/>
                </a:lnTo>
                <a:lnTo>
                  <a:pt x="0" y="9643474"/>
                </a:lnTo>
                <a:lnTo>
                  <a:pt x="0" y="0"/>
                </a:lnTo>
                <a:close/>
              </a:path>
            </a:pathLst>
          </a:custGeom>
          <a:blipFill>
            <a:blip r:embed="rId3"/>
            <a:stretch>
              <a:fillRect l="0" t="0" r="0" b="0"/>
            </a:stretch>
          </a:blipFill>
        </p:spPr>
      </p:sp>
      <p:sp>
        <p:nvSpPr>
          <p:cNvPr name="Freeform 3" id="3"/>
          <p:cNvSpPr/>
          <p:nvPr/>
        </p:nvSpPr>
        <p:spPr>
          <a:xfrm flipH="false" flipV="false" rot="0">
            <a:off x="-3516284" y="0"/>
            <a:ext cx="7032567" cy="10287000"/>
          </a:xfrm>
          <a:custGeom>
            <a:avLst/>
            <a:gdLst/>
            <a:ahLst/>
            <a:cxnLst/>
            <a:rect r="r" b="b" t="t" l="l"/>
            <a:pathLst>
              <a:path h="10287000" w="7032567">
                <a:moveTo>
                  <a:pt x="0" y="0"/>
                </a:moveTo>
                <a:lnTo>
                  <a:pt x="7032568" y="0"/>
                </a:lnTo>
                <a:lnTo>
                  <a:pt x="7032568" y="10287000"/>
                </a:lnTo>
                <a:lnTo>
                  <a:pt x="0" y="10287000"/>
                </a:lnTo>
                <a:lnTo>
                  <a:pt x="0" y="0"/>
                </a:lnTo>
                <a:close/>
              </a:path>
            </a:pathLst>
          </a:custGeom>
          <a:blipFill>
            <a:blip r:embed="rId4"/>
            <a:stretch>
              <a:fillRect l="0" t="0" r="0" b="0"/>
            </a:stretch>
          </a:blipFill>
        </p:spPr>
      </p:sp>
      <p:sp>
        <p:nvSpPr>
          <p:cNvPr name="Freeform 4" id="4"/>
          <p:cNvSpPr/>
          <p:nvPr/>
        </p:nvSpPr>
        <p:spPr>
          <a:xfrm flipH="false" flipV="false" rot="0">
            <a:off x="14771716" y="0"/>
            <a:ext cx="7032567" cy="10287000"/>
          </a:xfrm>
          <a:custGeom>
            <a:avLst/>
            <a:gdLst/>
            <a:ahLst/>
            <a:cxnLst/>
            <a:rect r="r" b="b" t="t" l="l"/>
            <a:pathLst>
              <a:path h="10287000" w="7032567">
                <a:moveTo>
                  <a:pt x="0" y="0"/>
                </a:moveTo>
                <a:lnTo>
                  <a:pt x="7032568" y="0"/>
                </a:lnTo>
                <a:lnTo>
                  <a:pt x="7032568" y="10287000"/>
                </a:lnTo>
                <a:lnTo>
                  <a:pt x="0" y="10287000"/>
                </a:lnTo>
                <a:lnTo>
                  <a:pt x="0" y="0"/>
                </a:lnTo>
                <a:close/>
              </a:path>
            </a:pathLst>
          </a:custGeom>
          <a:blipFill>
            <a:blip r:embed="rId4"/>
            <a:stretch>
              <a:fillRect l="0" t="0" r="0" b="0"/>
            </a:stretch>
          </a:blipFill>
        </p:spPr>
      </p:sp>
      <p:sp>
        <p:nvSpPr>
          <p:cNvPr name="TextBox 5" id="5"/>
          <p:cNvSpPr txBox="true"/>
          <p:nvPr/>
        </p:nvSpPr>
        <p:spPr>
          <a:xfrm rot="0">
            <a:off x="4765387" y="1312450"/>
            <a:ext cx="588595" cy="7547799"/>
          </a:xfrm>
          <a:prstGeom prst="rect">
            <a:avLst/>
          </a:prstGeom>
        </p:spPr>
        <p:txBody>
          <a:bodyPr anchor="t" rtlCol="false" tIns="0" lIns="0" bIns="0" rIns="0">
            <a:spAutoFit/>
          </a:bodyPr>
          <a:lstStyle/>
          <a:p>
            <a:pPr algn="ctr">
              <a:lnSpc>
                <a:spcPts val="8573"/>
              </a:lnSpc>
            </a:pPr>
            <a:r>
              <a:rPr lang="en-US" sz="6123" b="true">
                <a:solidFill>
                  <a:srgbClr val="000000"/>
                </a:solidFill>
                <a:latin typeface="Canva Sans Bold"/>
                <a:ea typeface="Canva Sans Bold"/>
                <a:cs typeface="Canva Sans Bold"/>
                <a:sym typeface="Canva Sans Bold"/>
              </a:rPr>
              <a:t>U</a:t>
            </a:r>
          </a:p>
          <a:p>
            <a:pPr algn="ctr">
              <a:lnSpc>
                <a:spcPts val="8573"/>
              </a:lnSpc>
            </a:pPr>
            <a:r>
              <a:rPr lang="en-US" sz="6123" b="true">
                <a:solidFill>
                  <a:srgbClr val="000000"/>
                </a:solidFill>
                <a:latin typeface="Canva Sans Bold"/>
                <a:ea typeface="Canva Sans Bold"/>
                <a:cs typeface="Canva Sans Bold"/>
                <a:sym typeface="Canva Sans Bold"/>
              </a:rPr>
              <a:t>S</a:t>
            </a:r>
          </a:p>
          <a:p>
            <a:pPr algn="ctr">
              <a:lnSpc>
                <a:spcPts val="8573"/>
              </a:lnSpc>
            </a:pPr>
            <a:r>
              <a:rPr lang="en-US" sz="6123" b="true">
                <a:solidFill>
                  <a:srgbClr val="000000"/>
                </a:solidFill>
                <a:latin typeface="Canva Sans Bold"/>
                <a:ea typeface="Canva Sans Bold"/>
                <a:cs typeface="Canva Sans Bold"/>
                <a:sym typeface="Canva Sans Bold"/>
              </a:rPr>
              <a:t>E</a:t>
            </a:r>
          </a:p>
          <a:p>
            <a:pPr algn="ctr">
              <a:lnSpc>
                <a:spcPts val="8573"/>
              </a:lnSpc>
            </a:pPr>
            <a:r>
              <a:rPr lang="en-US" sz="6123" b="true">
                <a:solidFill>
                  <a:srgbClr val="000000"/>
                </a:solidFill>
                <a:latin typeface="Canva Sans Bold"/>
                <a:ea typeface="Canva Sans Bold"/>
                <a:cs typeface="Canva Sans Bold"/>
                <a:sym typeface="Canva Sans Bold"/>
              </a:rPr>
              <a:t>C</a:t>
            </a:r>
          </a:p>
          <a:p>
            <a:pPr algn="ctr">
              <a:lnSpc>
                <a:spcPts val="8573"/>
              </a:lnSpc>
            </a:pPr>
            <a:r>
              <a:rPr lang="en-US" sz="6123" b="true">
                <a:solidFill>
                  <a:srgbClr val="000000"/>
                </a:solidFill>
                <a:latin typeface="Canva Sans Bold"/>
                <a:ea typeface="Canva Sans Bold"/>
                <a:cs typeface="Canva Sans Bold"/>
                <a:sym typeface="Canva Sans Bold"/>
              </a:rPr>
              <a:t>A</a:t>
            </a:r>
          </a:p>
          <a:p>
            <a:pPr algn="ctr">
              <a:lnSpc>
                <a:spcPts val="8573"/>
              </a:lnSpc>
            </a:pPr>
            <a:r>
              <a:rPr lang="en-US" sz="6123" b="true">
                <a:solidFill>
                  <a:srgbClr val="000000"/>
                </a:solidFill>
                <a:latin typeface="Canva Sans Bold"/>
                <a:ea typeface="Canva Sans Bold"/>
                <a:cs typeface="Canva Sans Bold"/>
                <a:sym typeface="Canva Sans Bold"/>
              </a:rPr>
              <a:t>S</a:t>
            </a:r>
          </a:p>
          <a:p>
            <a:pPr algn="ctr">
              <a:lnSpc>
                <a:spcPts val="8573"/>
              </a:lnSpc>
            </a:pPr>
            <a:r>
              <a:rPr lang="en-US" sz="6123" b="true">
                <a:solidFill>
                  <a:srgbClr val="000000"/>
                </a:solidFill>
                <a:latin typeface="Canva Sans Bold"/>
                <a:ea typeface="Canva Sans Bold"/>
                <a:cs typeface="Canva Sans Bold"/>
                <a:sym typeface="Canva Sans Bold"/>
              </a:rPr>
              <a:t>E</a:t>
            </a:r>
          </a:p>
        </p:txBody>
      </p:sp>
      <p:sp>
        <p:nvSpPr>
          <p:cNvPr name="TextBox 6" id="6"/>
          <p:cNvSpPr txBox="true"/>
          <p:nvPr/>
        </p:nvSpPr>
        <p:spPr>
          <a:xfrm rot="0">
            <a:off x="12868695" y="1312450"/>
            <a:ext cx="716584" cy="7547799"/>
          </a:xfrm>
          <a:prstGeom prst="rect">
            <a:avLst/>
          </a:prstGeom>
        </p:spPr>
        <p:txBody>
          <a:bodyPr anchor="t" rtlCol="false" tIns="0" lIns="0" bIns="0" rIns="0">
            <a:spAutoFit/>
          </a:bodyPr>
          <a:lstStyle/>
          <a:p>
            <a:pPr algn="ctr">
              <a:lnSpc>
                <a:spcPts val="8573"/>
              </a:lnSpc>
            </a:pPr>
            <a:r>
              <a:rPr lang="en-US" sz="6123" b="true">
                <a:solidFill>
                  <a:srgbClr val="000000"/>
                </a:solidFill>
                <a:latin typeface="Canva Sans Bold"/>
                <a:ea typeface="Canva Sans Bold"/>
                <a:cs typeface="Canva Sans Bold"/>
                <a:sym typeface="Canva Sans Bold"/>
              </a:rPr>
              <a:t>D</a:t>
            </a:r>
          </a:p>
          <a:p>
            <a:pPr algn="ctr">
              <a:lnSpc>
                <a:spcPts val="8573"/>
              </a:lnSpc>
            </a:pPr>
            <a:r>
              <a:rPr lang="en-US" sz="6123" b="true">
                <a:solidFill>
                  <a:srgbClr val="000000"/>
                </a:solidFill>
                <a:latin typeface="Canva Sans Bold"/>
                <a:ea typeface="Canva Sans Bold"/>
                <a:cs typeface="Canva Sans Bold"/>
                <a:sym typeface="Canva Sans Bold"/>
              </a:rPr>
              <a:t>I</a:t>
            </a:r>
          </a:p>
          <a:p>
            <a:pPr algn="ctr">
              <a:lnSpc>
                <a:spcPts val="8573"/>
              </a:lnSpc>
            </a:pPr>
            <a:r>
              <a:rPr lang="en-US" sz="6123" b="true">
                <a:solidFill>
                  <a:srgbClr val="000000"/>
                </a:solidFill>
                <a:latin typeface="Canva Sans Bold"/>
                <a:ea typeface="Canva Sans Bold"/>
                <a:cs typeface="Canva Sans Bold"/>
                <a:sym typeface="Canva Sans Bold"/>
              </a:rPr>
              <a:t>A</a:t>
            </a:r>
          </a:p>
          <a:p>
            <a:pPr algn="ctr">
              <a:lnSpc>
                <a:spcPts val="8573"/>
              </a:lnSpc>
            </a:pPr>
            <a:r>
              <a:rPr lang="en-US" sz="6123" b="true">
                <a:solidFill>
                  <a:srgbClr val="000000"/>
                </a:solidFill>
                <a:latin typeface="Canva Sans Bold"/>
                <a:ea typeface="Canva Sans Bold"/>
                <a:cs typeface="Canva Sans Bold"/>
                <a:sym typeface="Canva Sans Bold"/>
              </a:rPr>
              <a:t>G</a:t>
            </a:r>
          </a:p>
          <a:p>
            <a:pPr algn="ctr">
              <a:lnSpc>
                <a:spcPts val="8573"/>
              </a:lnSpc>
            </a:pPr>
            <a:r>
              <a:rPr lang="en-US" sz="6123" b="true">
                <a:solidFill>
                  <a:srgbClr val="000000"/>
                </a:solidFill>
                <a:latin typeface="Canva Sans Bold"/>
                <a:ea typeface="Canva Sans Bold"/>
                <a:cs typeface="Canva Sans Bold"/>
                <a:sym typeface="Canva Sans Bold"/>
              </a:rPr>
              <a:t>R</a:t>
            </a:r>
          </a:p>
          <a:p>
            <a:pPr algn="ctr">
              <a:lnSpc>
                <a:spcPts val="8573"/>
              </a:lnSpc>
            </a:pPr>
            <a:r>
              <a:rPr lang="en-US" sz="6123" b="true">
                <a:solidFill>
                  <a:srgbClr val="000000"/>
                </a:solidFill>
                <a:latin typeface="Canva Sans Bold"/>
                <a:ea typeface="Canva Sans Bold"/>
                <a:cs typeface="Canva Sans Bold"/>
                <a:sym typeface="Canva Sans Bold"/>
              </a:rPr>
              <a:t>A</a:t>
            </a:r>
          </a:p>
          <a:p>
            <a:pPr algn="ctr">
              <a:lnSpc>
                <a:spcPts val="8573"/>
              </a:lnSpc>
            </a:pPr>
            <a:r>
              <a:rPr lang="en-US" sz="6123" b="true">
                <a:solidFill>
                  <a:srgbClr val="000000"/>
                </a:solidFill>
                <a:latin typeface="Canva Sans Bold"/>
                <a:ea typeface="Canva Sans Bold"/>
                <a:cs typeface="Canva Sans Bold"/>
                <a:sym typeface="Canva Sans Bold"/>
              </a:rPr>
              <a:t>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5085450" y="0"/>
            <a:ext cx="8117099" cy="10948248"/>
            <a:chOff x="0" y="0"/>
            <a:chExt cx="10169128" cy="13716000"/>
          </a:xfrm>
        </p:grpSpPr>
        <p:sp>
          <p:nvSpPr>
            <p:cNvPr name="Freeform 3" id="3" descr="A screenshot of a computer  Description automatically generated"/>
            <p:cNvSpPr/>
            <p:nvPr/>
          </p:nvSpPr>
          <p:spPr>
            <a:xfrm flipH="false" flipV="false" rot="0">
              <a:off x="0" y="0"/>
              <a:ext cx="10169144" cy="13716000"/>
            </a:xfrm>
            <a:custGeom>
              <a:avLst/>
              <a:gdLst/>
              <a:ahLst/>
              <a:cxnLst/>
              <a:rect r="r" b="b" t="t" l="l"/>
              <a:pathLst>
                <a:path h="13716000" w="10169144">
                  <a:moveTo>
                    <a:pt x="0" y="0"/>
                  </a:moveTo>
                  <a:lnTo>
                    <a:pt x="10169144" y="0"/>
                  </a:lnTo>
                  <a:lnTo>
                    <a:pt x="10169144" y="13716000"/>
                  </a:lnTo>
                  <a:lnTo>
                    <a:pt x="0" y="13716000"/>
                  </a:lnTo>
                  <a:lnTo>
                    <a:pt x="0" y="0"/>
                  </a:lnTo>
                  <a:close/>
                </a:path>
              </a:pathLst>
            </a:custGeom>
            <a:blipFill>
              <a:blip r:embed="rId3"/>
              <a:stretch>
                <a:fillRect l="0" t="0" r="0" b="0"/>
              </a:stretch>
            </a:blipFill>
          </p:spPr>
        </p:sp>
      </p:grpSp>
      <p:sp>
        <p:nvSpPr>
          <p:cNvPr name="TextBox 4" id="4"/>
          <p:cNvSpPr txBox="true"/>
          <p:nvPr/>
        </p:nvSpPr>
        <p:spPr>
          <a:xfrm rot="0">
            <a:off x="2569486" y="1016953"/>
            <a:ext cx="818198" cy="8081644"/>
          </a:xfrm>
          <a:prstGeom prst="rect">
            <a:avLst/>
          </a:prstGeom>
        </p:spPr>
        <p:txBody>
          <a:bodyPr anchor="t" rtlCol="false" tIns="0" lIns="0" bIns="0" rIns="0">
            <a:spAutoFit/>
          </a:bodyPr>
          <a:lstStyle/>
          <a:p>
            <a:pPr algn="ctr">
              <a:lnSpc>
                <a:spcPts val="12880"/>
              </a:lnSpc>
            </a:pPr>
            <a:r>
              <a:rPr lang="en-US" sz="9200" b="true">
                <a:solidFill>
                  <a:srgbClr val="FFFFFF"/>
                </a:solidFill>
                <a:latin typeface="Canva Sans Bold"/>
                <a:ea typeface="Canva Sans Bold"/>
                <a:cs typeface="Canva Sans Bold"/>
                <a:sym typeface="Canva Sans Bold"/>
              </a:rPr>
              <a:t>C</a:t>
            </a:r>
          </a:p>
          <a:p>
            <a:pPr algn="ctr">
              <a:lnSpc>
                <a:spcPts val="12880"/>
              </a:lnSpc>
            </a:pPr>
            <a:r>
              <a:rPr lang="en-US" sz="9200" b="true">
                <a:solidFill>
                  <a:srgbClr val="FFFFFF"/>
                </a:solidFill>
                <a:latin typeface="Canva Sans Bold"/>
                <a:ea typeface="Canva Sans Bold"/>
                <a:cs typeface="Canva Sans Bold"/>
                <a:sym typeface="Canva Sans Bold"/>
              </a:rPr>
              <a:t>L</a:t>
            </a:r>
          </a:p>
          <a:p>
            <a:pPr algn="ctr">
              <a:lnSpc>
                <a:spcPts val="12880"/>
              </a:lnSpc>
            </a:pPr>
            <a:r>
              <a:rPr lang="en-US" sz="9200" b="true">
                <a:solidFill>
                  <a:srgbClr val="FFFFFF"/>
                </a:solidFill>
                <a:latin typeface="Canva Sans Bold"/>
                <a:ea typeface="Canva Sans Bold"/>
                <a:cs typeface="Canva Sans Bold"/>
                <a:sym typeface="Canva Sans Bold"/>
              </a:rPr>
              <a:t>A</a:t>
            </a:r>
          </a:p>
          <a:p>
            <a:pPr algn="ctr">
              <a:lnSpc>
                <a:spcPts val="12880"/>
              </a:lnSpc>
            </a:pPr>
            <a:r>
              <a:rPr lang="en-US" sz="9200" b="true">
                <a:solidFill>
                  <a:srgbClr val="FFFFFF"/>
                </a:solidFill>
                <a:latin typeface="Canva Sans Bold"/>
                <a:ea typeface="Canva Sans Bold"/>
                <a:cs typeface="Canva Sans Bold"/>
                <a:sym typeface="Canva Sans Bold"/>
              </a:rPr>
              <a:t>S</a:t>
            </a:r>
          </a:p>
          <a:p>
            <a:pPr algn="ctr">
              <a:lnSpc>
                <a:spcPts val="12880"/>
              </a:lnSpc>
            </a:pPr>
            <a:r>
              <a:rPr lang="en-US" sz="9200" b="true">
                <a:solidFill>
                  <a:srgbClr val="FFFFFF"/>
                </a:solidFill>
                <a:latin typeface="Canva Sans Bold"/>
                <a:ea typeface="Canva Sans Bold"/>
                <a:cs typeface="Canva Sans Bold"/>
                <a:sym typeface="Canva Sans Bold"/>
              </a:rPr>
              <a:t>S</a:t>
            </a:r>
          </a:p>
        </p:txBody>
      </p:sp>
      <p:sp>
        <p:nvSpPr>
          <p:cNvPr name="TextBox 5" id="5"/>
          <p:cNvSpPr txBox="true"/>
          <p:nvPr/>
        </p:nvSpPr>
        <p:spPr>
          <a:xfrm rot="0">
            <a:off x="15307575" y="904875"/>
            <a:ext cx="793328" cy="8353425"/>
          </a:xfrm>
          <a:prstGeom prst="rect">
            <a:avLst/>
          </a:prstGeom>
        </p:spPr>
        <p:txBody>
          <a:bodyPr anchor="t" rtlCol="false" tIns="0" lIns="0" bIns="0" rIns="0">
            <a:spAutoFit/>
          </a:bodyPr>
          <a:lstStyle/>
          <a:p>
            <a:pPr algn="ctr">
              <a:lnSpc>
                <a:spcPts val="9491"/>
              </a:lnSpc>
            </a:pPr>
            <a:r>
              <a:rPr lang="en-US" sz="6779" b="true">
                <a:solidFill>
                  <a:srgbClr val="FFFFFF"/>
                </a:solidFill>
                <a:latin typeface="Canva Sans Bold"/>
                <a:ea typeface="Canva Sans Bold"/>
                <a:cs typeface="Canva Sans Bold"/>
                <a:sym typeface="Canva Sans Bold"/>
              </a:rPr>
              <a:t>D</a:t>
            </a:r>
          </a:p>
          <a:p>
            <a:pPr algn="ctr">
              <a:lnSpc>
                <a:spcPts val="9491"/>
              </a:lnSpc>
            </a:pPr>
            <a:r>
              <a:rPr lang="en-US" sz="6779" b="true">
                <a:solidFill>
                  <a:srgbClr val="FFFFFF"/>
                </a:solidFill>
                <a:latin typeface="Canva Sans Bold"/>
                <a:ea typeface="Canva Sans Bold"/>
                <a:cs typeface="Canva Sans Bold"/>
                <a:sym typeface="Canva Sans Bold"/>
              </a:rPr>
              <a:t>I</a:t>
            </a:r>
          </a:p>
          <a:p>
            <a:pPr algn="ctr">
              <a:lnSpc>
                <a:spcPts val="9491"/>
              </a:lnSpc>
            </a:pPr>
            <a:r>
              <a:rPr lang="en-US" sz="6779" b="true">
                <a:solidFill>
                  <a:srgbClr val="FFFFFF"/>
                </a:solidFill>
                <a:latin typeface="Canva Sans Bold"/>
                <a:ea typeface="Canva Sans Bold"/>
                <a:cs typeface="Canva Sans Bold"/>
                <a:sym typeface="Canva Sans Bold"/>
              </a:rPr>
              <a:t>A</a:t>
            </a:r>
          </a:p>
          <a:p>
            <a:pPr algn="ctr">
              <a:lnSpc>
                <a:spcPts val="9491"/>
              </a:lnSpc>
            </a:pPr>
            <a:r>
              <a:rPr lang="en-US" sz="6779" b="true">
                <a:solidFill>
                  <a:srgbClr val="FFFFFF"/>
                </a:solidFill>
                <a:latin typeface="Canva Sans Bold"/>
                <a:ea typeface="Canva Sans Bold"/>
                <a:cs typeface="Canva Sans Bold"/>
                <a:sym typeface="Canva Sans Bold"/>
              </a:rPr>
              <a:t>G</a:t>
            </a:r>
          </a:p>
          <a:p>
            <a:pPr algn="ctr">
              <a:lnSpc>
                <a:spcPts val="9491"/>
              </a:lnSpc>
            </a:pPr>
            <a:r>
              <a:rPr lang="en-US" sz="6779" b="true">
                <a:solidFill>
                  <a:srgbClr val="FFFFFF"/>
                </a:solidFill>
                <a:latin typeface="Canva Sans Bold"/>
                <a:ea typeface="Canva Sans Bold"/>
                <a:cs typeface="Canva Sans Bold"/>
                <a:sym typeface="Canva Sans Bold"/>
              </a:rPr>
              <a:t>R</a:t>
            </a:r>
          </a:p>
          <a:p>
            <a:pPr algn="ctr">
              <a:lnSpc>
                <a:spcPts val="9491"/>
              </a:lnSpc>
            </a:pPr>
            <a:r>
              <a:rPr lang="en-US" sz="6779" b="true">
                <a:solidFill>
                  <a:srgbClr val="FFFFFF"/>
                </a:solidFill>
                <a:latin typeface="Canva Sans Bold"/>
                <a:ea typeface="Canva Sans Bold"/>
                <a:cs typeface="Canva Sans Bold"/>
                <a:sym typeface="Canva Sans Bold"/>
              </a:rPr>
              <a:t>A</a:t>
            </a:r>
          </a:p>
          <a:p>
            <a:pPr algn="ctr">
              <a:lnSpc>
                <a:spcPts val="9491"/>
              </a:lnSpc>
            </a:pPr>
            <a:r>
              <a:rPr lang="en-US" sz="6779" b="true">
                <a:solidFill>
                  <a:srgbClr val="FFFFFF"/>
                </a:solidFill>
                <a:latin typeface="Canva Sans Bold"/>
                <a:ea typeface="Canva Sans Bold"/>
                <a:cs typeface="Canva Sans Bold"/>
                <a:sym typeface="Canva Sans Bold"/>
              </a:rPr>
              <a:t>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9505D"/>
        </a:solidFill>
      </p:bgPr>
    </p:bg>
    <p:spTree>
      <p:nvGrpSpPr>
        <p:cNvPr id="1" name=""/>
        <p:cNvGrpSpPr/>
        <p:nvPr/>
      </p:nvGrpSpPr>
      <p:grpSpPr>
        <a:xfrm>
          <a:off x="0" y="0"/>
          <a:ext cx="0" cy="0"/>
          <a:chOff x="0" y="0"/>
          <a:chExt cx="0" cy="0"/>
        </a:xfrm>
      </p:grpSpPr>
      <p:grpSp>
        <p:nvGrpSpPr>
          <p:cNvPr name="Group 2" id="2"/>
          <p:cNvGrpSpPr/>
          <p:nvPr/>
        </p:nvGrpSpPr>
        <p:grpSpPr>
          <a:xfrm rot="0">
            <a:off x="623400" y="315775"/>
            <a:ext cx="17041200" cy="1425850"/>
            <a:chOff x="0" y="0"/>
            <a:chExt cx="22721600" cy="1901133"/>
          </a:xfrm>
        </p:grpSpPr>
        <p:sp>
          <p:nvSpPr>
            <p:cNvPr name="Freeform 3" id="3"/>
            <p:cNvSpPr/>
            <p:nvPr/>
          </p:nvSpPr>
          <p:spPr>
            <a:xfrm flipH="false" flipV="false" rot="0">
              <a:off x="0" y="0"/>
              <a:ext cx="22721601" cy="1901133"/>
            </a:xfrm>
            <a:custGeom>
              <a:avLst/>
              <a:gdLst/>
              <a:ahLst/>
              <a:cxnLst/>
              <a:rect r="r" b="b" t="t" l="l"/>
              <a:pathLst>
                <a:path h="1901133" w="22721601">
                  <a:moveTo>
                    <a:pt x="0" y="0"/>
                  </a:moveTo>
                  <a:lnTo>
                    <a:pt x="22721601" y="0"/>
                  </a:lnTo>
                  <a:lnTo>
                    <a:pt x="22721601" y="1901133"/>
                  </a:lnTo>
                  <a:lnTo>
                    <a:pt x="0" y="1901133"/>
                  </a:lnTo>
                  <a:close/>
                </a:path>
              </a:pathLst>
            </a:custGeom>
            <a:solidFill>
              <a:srgbClr val="000000">
                <a:alpha val="0"/>
              </a:srgbClr>
            </a:solidFill>
          </p:spPr>
        </p:sp>
        <p:sp>
          <p:nvSpPr>
            <p:cNvPr name="TextBox 4" id="4"/>
            <p:cNvSpPr txBox="true"/>
            <p:nvPr/>
          </p:nvSpPr>
          <p:spPr>
            <a:xfrm>
              <a:off x="0" y="9525"/>
              <a:ext cx="22721600" cy="1891608"/>
            </a:xfrm>
            <a:prstGeom prst="rect">
              <a:avLst/>
            </a:prstGeom>
          </p:spPr>
          <p:txBody>
            <a:bodyPr anchor="ctr" rtlCol="false" tIns="0" lIns="0" bIns="0" rIns="0"/>
            <a:lstStyle/>
            <a:p>
              <a:pPr algn="l">
                <a:lnSpc>
                  <a:spcPts val="5280"/>
                </a:lnSpc>
              </a:pPr>
              <a:r>
                <a:rPr lang="en-US" sz="4400">
                  <a:solidFill>
                    <a:srgbClr val="FFFFFF"/>
                  </a:solidFill>
                  <a:latin typeface="Verdana"/>
                  <a:ea typeface="Verdana"/>
                  <a:cs typeface="Verdana"/>
                  <a:sym typeface="Verdana"/>
                </a:rPr>
                <a:t>Sequence Diagram – Windows Logon Ingestion</a:t>
              </a:r>
            </a:p>
          </p:txBody>
        </p:sp>
      </p:grpSp>
      <p:sp>
        <p:nvSpPr>
          <p:cNvPr name="Freeform 5" id="5"/>
          <p:cNvSpPr/>
          <p:nvPr/>
        </p:nvSpPr>
        <p:spPr>
          <a:xfrm flipH="false" flipV="false" rot="0">
            <a:off x="1902611" y="2570286"/>
            <a:ext cx="11465179" cy="11669541"/>
          </a:xfrm>
          <a:custGeom>
            <a:avLst/>
            <a:gdLst/>
            <a:ahLst/>
            <a:cxnLst/>
            <a:rect r="r" b="b" t="t" l="l"/>
            <a:pathLst>
              <a:path h="11669541" w="11465179">
                <a:moveTo>
                  <a:pt x="0" y="0"/>
                </a:moveTo>
                <a:lnTo>
                  <a:pt x="11465179" y="0"/>
                </a:lnTo>
                <a:lnTo>
                  <a:pt x="11465179" y="11669540"/>
                </a:lnTo>
                <a:lnTo>
                  <a:pt x="0" y="11669540"/>
                </a:lnTo>
                <a:lnTo>
                  <a:pt x="0" y="0"/>
                </a:lnTo>
                <a:close/>
              </a:path>
            </a:pathLst>
          </a:custGeom>
          <a:blipFill>
            <a:blip r:embed="rId3"/>
            <a:stretch>
              <a:fillRect l="0" t="0" r="-1782" b="0"/>
            </a:stretch>
          </a:blipFill>
        </p:spPr>
      </p:sp>
      <p:sp>
        <p:nvSpPr>
          <p:cNvPr name="TextBox 6" id="6"/>
          <p:cNvSpPr txBox="true"/>
          <p:nvPr/>
        </p:nvSpPr>
        <p:spPr>
          <a:xfrm rot="0">
            <a:off x="714825" y="1663623"/>
            <a:ext cx="16858350" cy="906663"/>
          </a:xfrm>
          <a:prstGeom prst="rect">
            <a:avLst/>
          </a:prstGeom>
        </p:spPr>
        <p:txBody>
          <a:bodyPr anchor="t" rtlCol="false" tIns="0" lIns="0" bIns="0" rIns="0">
            <a:spAutoFit/>
          </a:bodyPr>
          <a:lstStyle/>
          <a:p>
            <a:pPr algn="l">
              <a:lnSpc>
                <a:spcPts val="3840"/>
              </a:lnSpc>
            </a:pPr>
            <a:r>
              <a:rPr lang="en-US" sz="3200">
                <a:solidFill>
                  <a:srgbClr val="FFFFFF"/>
                </a:solidFill>
                <a:latin typeface="Verdana"/>
                <a:ea typeface="Verdana"/>
                <a:cs typeface="Verdana"/>
                <a:sym typeface="Verdana"/>
              </a:rPr>
              <a:t>UC-001: Ingest Windows Logon Events via ELK</a:t>
            </a:r>
          </a:p>
        </p:txBody>
      </p:sp>
      <p:sp>
        <p:nvSpPr>
          <p:cNvPr name="Freeform 7" id="7"/>
          <p:cNvSpPr/>
          <p:nvPr/>
        </p:nvSpPr>
        <p:spPr>
          <a:xfrm flipH="false" flipV="false" rot="0">
            <a:off x="14764276" y="0"/>
            <a:ext cx="7047448" cy="10287000"/>
          </a:xfrm>
          <a:custGeom>
            <a:avLst/>
            <a:gdLst/>
            <a:ahLst/>
            <a:cxnLst/>
            <a:rect r="r" b="b" t="t" l="l"/>
            <a:pathLst>
              <a:path h="10287000" w="7047448">
                <a:moveTo>
                  <a:pt x="0" y="0"/>
                </a:moveTo>
                <a:lnTo>
                  <a:pt x="7047448" y="0"/>
                </a:lnTo>
                <a:lnTo>
                  <a:pt x="7047448" y="10287000"/>
                </a:lnTo>
                <a:lnTo>
                  <a:pt x="0" y="10287000"/>
                </a:lnTo>
                <a:lnTo>
                  <a:pt x="0" y="0"/>
                </a:lnTo>
                <a:close/>
              </a:path>
            </a:pathLst>
          </a:custGeom>
          <a:blipFill>
            <a:blip r:embed="rId4"/>
            <a:stretch>
              <a:fillRect l="0" t="0" r="0" b="0"/>
            </a:stretch>
          </a:blipFill>
        </p:spPr>
      </p:sp>
      <p:sp>
        <p:nvSpPr>
          <p:cNvPr name="TextBox 8" id="8"/>
          <p:cNvSpPr txBox="true"/>
          <p:nvPr/>
        </p:nvSpPr>
        <p:spPr>
          <a:xfrm rot="0">
            <a:off x="623400" y="2798533"/>
            <a:ext cx="14023601" cy="4305300"/>
          </a:xfrm>
          <a:prstGeom prst="rect">
            <a:avLst/>
          </a:prstGeom>
        </p:spPr>
        <p:txBody>
          <a:bodyPr anchor="t" rtlCol="false" tIns="0" lIns="0" bIns="0" rIns="0">
            <a:spAutoFit/>
          </a:bodyPr>
          <a:lstStyle/>
          <a:p>
            <a:pPr algn="l">
              <a:lnSpc>
                <a:spcPts val="3120"/>
              </a:lnSpc>
            </a:pPr>
            <a:r>
              <a:rPr lang="en-US" sz="2600">
                <a:solidFill>
                  <a:srgbClr val="FBFDFD"/>
                </a:solidFill>
                <a:latin typeface="Proxima Nova"/>
                <a:ea typeface="Proxima Nova"/>
                <a:cs typeface="Proxima Nova"/>
                <a:sym typeface="Proxima Nova"/>
              </a:rPr>
              <a:t>Log Generation at Endpoint:</a:t>
            </a:r>
          </a:p>
          <a:p>
            <a:pPr algn="l">
              <a:lnSpc>
                <a:spcPts val="3120"/>
              </a:lnSpc>
            </a:pPr>
            <a:r>
              <a:rPr lang="en-US" sz="2600">
                <a:solidFill>
                  <a:srgbClr val="FBFDFD"/>
                </a:solidFill>
                <a:latin typeface="Proxima Nova"/>
                <a:ea typeface="Proxima Nova"/>
                <a:cs typeface="Proxima Nova"/>
                <a:sym typeface="Proxima Nova"/>
              </a:rPr>
              <a:t>       -   </a:t>
            </a:r>
            <a:r>
              <a:rPr lang="en-US" sz="2600">
                <a:solidFill>
                  <a:srgbClr val="FBFDFD"/>
                </a:solidFill>
                <a:latin typeface="Proxima Nova"/>
                <a:ea typeface="Proxima Nova"/>
                <a:cs typeface="Proxima Nova"/>
                <a:sym typeface="Proxima Nova"/>
              </a:rPr>
              <a:t>Windows endpoint creates authentication logs (Winlogon, NTLM, Kerberos).</a:t>
            </a:r>
          </a:p>
          <a:p>
            <a:pPr algn="l">
              <a:lnSpc>
                <a:spcPts val="3120"/>
              </a:lnSpc>
            </a:pPr>
            <a:r>
              <a:rPr lang="en-US" sz="2600">
                <a:solidFill>
                  <a:srgbClr val="FBFDFD"/>
                </a:solidFill>
                <a:latin typeface="Proxima Nova"/>
                <a:ea typeface="Proxima Nova"/>
                <a:cs typeface="Proxima Nova"/>
                <a:sym typeface="Proxima Nova"/>
              </a:rPr>
              <a:t>Collection via Agent:</a:t>
            </a:r>
          </a:p>
          <a:p>
            <a:pPr algn="l">
              <a:lnSpc>
                <a:spcPts val="3120"/>
              </a:lnSpc>
            </a:pPr>
            <a:r>
              <a:rPr lang="en-US" sz="2600">
                <a:solidFill>
                  <a:srgbClr val="FBFDFD"/>
                </a:solidFill>
                <a:latin typeface="Proxima Nova"/>
                <a:ea typeface="Proxima Nova"/>
                <a:cs typeface="Proxima Nova"/>
                <a:sym typeface="Proxima Nova"/>
              </a:rPr>
              <a:t> </a:t>
            </a:r>
            <a:r>
              <a:rPr lang="en-US" sz="2600">
                <a:solidFill>
                  <a:srgbClr val="FBFDFD"/>
                </a:solidFill>
                <a:latin typeface="Proxima Nova"/>
                <a:ea typeface="Proxima Nova"/>
                <a:cs typeface="Proxima Nova"/>
                <a:sym typeface="Proxima Nova"/>
              </a:rPr>
              <a:t>-   Wazuh/Winlogbeat agent securely collects and forwards logs to Logstash.</a:t>
            </a:r>
          </a:p>
          <a:p>
            <a:pPr algn="l">
              <a:lnSpc>
                <a:spcPts val="3120"/>
              </a:lnSpc>
            </a:pPr>
            <a:r>
              <a:rPr lang="en-US" sz="2600">
                <a:solidFill>
                  <a:srgbClr val="FBFDFD"/>
                </a:solidFill>
                <a:latin typeface="Proxima Nova"/>
                <a:ea typeface="Proxima Nova"/>
                <a:cs typeface="Proxima Nova"/>
                <a:sym typeface="Proxima Nova"/>
              </a:rPr>
              <a:t>Parsing &amp; Enrichment:</a:t>
            </a:r>
          </a:p>
          <a:p>
            <a:pPr algn="l">
              <a:lnSpc>
                <a:spcPts val="3120"/>
              </a:lnSpc>
            </a:pPr>
            <a:r>
              <a:rPr lang="en-US" sz="2600">
                <a:solidFill>
                  <a:srgbClr val="FBFDFD"/>
                </a:solidFill>
                <a:latin typeface="Proxima Nova"/>
                <a:ea typeface="Proxima Nova"/>
                <a:cs typeface="Proxima Nova"/>
                <a:sym typeface="Proxima Nova"/>
              </a:rPr>
              <a:t> -   Logstash normalizes data into Elastic Common Schema (ECS) and enriches with metadata.</a:t>
            </a:r>
          </a:p>
          <a:p>
            <a:pPr algn="l">
              <a:lnSpc>
                <a:spcPts val="3120"/>
              </a:lnSpc>
            </a:pPr>
            <a:r>
              <a:rPr lang="en-US" sz="2600">
                <a:solidFill>
                  <a:srgbClr val="FBFDFD"/>
                </a:solidFill>
                <a:latin typeface="Proxima Nova"/>
                <a:ea typeface="Proxima Nova"/>
                <a:cs typeface="Proxima Nova"/>
                <a:sym typeface="Proxima Nova"/>
              </a:rPr>
              <a:t>Indexing in Elasticsearch:</a:t>
            </a:r>
          </a:p>
          <a:p>
            <a:pPr algn="l">
              <a:lnSpc>
                <a:spcPts val="3120"/>
              </a:lnSpc>
            </a:pPr>
            <a:r>
              <a:rPr lang="en-US" sz="2600">
                <a:solidFill>
                  <a:srgbClr val="FBFDFD"/>
                </a:solidFill>
                <a:latin typeface="Proxima Nova"/>
                <a:ea typeface="Proxima Nova"/>
                <a:cs typeface="Proxima Nova"/>
                <a:sym typeface="Proxima Nova"/>
              </a:rPr>
              <a:t> -</a:t>
            </a:r>
            <a:r>
              <a:rPr lang="en-US" sz="2600">
                <a:solidFill>
                  <a:srgbClr val="FBFDFD"/>
                </a:solidFill>
                <a:latin typeface="Proxima Nova"/>
                <a:ea typeface="Proxima Nova"/>
                <a:cs typeface="Proxima Nova"/>
                <a:sym typeface="Proxima Nova"/>
              </a:rPr>
              <a:t>   Events are stored in the auth-windows-* index for efficient search and analysis.</a:t>
            </a:r>
          </a:p>
          <a:p>
            <a:pPr algn="l">
              <a:lnSpc>
                <a:spcPts val="3120"/>
              </a:lnSpc>
            </a:pPr>
            <a:r>
              <a:rPr lang="en-US" sz="2600">
                <a:solidFill>
                  <a:srgbClr val="FBFDFD"/>
                </a:solidFill>
                <a:latin typeface="Proxima Nova"/>
                <a:ea typeface="Proxima Nova"/>
                <a:cs typeface="Proxima Nova"/>
                <a:sym typeface="Proxima Nova"/>
              </a:rPr>
              <a:t>Visualization in Kibana:</a:t>
            </a:r>
          </a:p>
          <a:p>
            <a:pPr algn="l">
              <a:lnSpc>
                <a:spcPts val="3120"/>
              </a:lnSpc>
            </a:pPr>
            <a:r>
              <a:rPr lang="en-US" sz="2600">
                <a:solidFill>
                  <a:srgbClr val="FBFDFD"/>
                </a:solidFill>
                <a:latin typeface="Proxima Nova"/>
                <a:ea typeface="Proxima Nova"/>
                <a:cs typeface="Proxima Nova"/>
                <a:sym typeface="Proxima Nova"/>
              </a:rPr>
              <a:t> -   SOC analysts monitor authentication trends and detect threats through dashboards.</a:t>
            </a:r>
          </a:p>
          <a:p>
            <a:pPr algn="l">
              <a:lnSpc>
                <a:spcPts val="312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F0F5"/>
        </a:solidFill>
      </p:bgPr>
    </p:bg>
    <p:spTree>
      <p:nvGrpSpPr>
        <p:cNvPr id="1" name=""/>
        <p:cNvGrpSpPr/>
        <p:nvPr/>
      </p:nvGrpSpPr>
      <p:grpSpPr>
        <a:xfrm>
          <a:off x="0" y="0"/>
          <a:ext cx="0" cy="0"/>
          <a:chOff x="0" y="0"/>
          <a:chExt cx="0" cy="0"/>
        </a:xfrm>
      </p:grpSpPr>
      <p:grpSp>
        <p:nvGrpSpPr>
          <p:cNvPr name="Group 2" id="2"/>
          <p:cNvGrpSpPr/>
          <p:nvPr/>
        </p:nvGrpSpPr>
        <p:grpSpPr>
          <a:xfrm rot="0">
            <a:off x="623400" y="0"/>
            <a:ext cx="17041200" cy="1425850"/>
            <a:chOff x="0" y="0"/>
            <a:chExt cx="22721600" cy="1901133"/>
          </a:xfrm>
        </p:grpSpPr>
        <p:sp>
          <p:nvSpPr>
            <p:cNvPr name="Freeform 3" id="3"/>
            <p:cNvSpPr/>
            <p:nvPr/>
          </p:nvSpPr>
          <p:spPr>
            <a:xfrm flipH="false" flipV="false" rot="0">
              <a:off x="0" y="0"/>
              <a:ext cx="22721601" cy="1901133"/>
            </a:xfrm>
            <a:custGeom>
              <a:avLst/>
              <a:gdLst/>
              <a:ahLst/>
              <a:cxnLst/>
              <a:rect r="r" b="b" t="t" l="l"/>
              <a:pathLst>
                <a:path h="1901133" w="22721601">
                  <a:moveTo>
                    <a:pt x="0" y="0"/>
                  </a:moveTo>
                  <a:lnTo>
                    <a:pt x="22721601" y="0"/>
                  </a:lnTo>
                  <a:lnTo>
                    <a:pt x="22721601" y="1901133"/>
                  </a:lnTo>
                  <a:lnTo>
                    <a:pt x="0" y="1901133"/>
                  </a:lnTo>
                  <a:close/>
                </a:path>
              </a:pathLst>
            </a:custGeom>
            <a:solidFill>
              <a:srgbClr val="000000">
                <a:alpha val="0"/>
              </a:srgbClr>
            </a:solidFill>
          </p:spPr>
        </p:sp>
        <p:sp>
          <p:nvSpPr>
            <p:cNvPr name="TextBox 4" id="4"/>
            <p:cNvSpPr txBox="true"/>
            <p:nvPr/>
          </p:nvSpPr>
          <p:spPr>
            <a:xfrm>
              <a:off x="0" y="9525"/>
              <a:ext cx="22721600" cy="1891608"/>
            </a:xfrm>
            <a:prstGeom prst="rect">
              <a:avLst/>
            </a:prstGeom>
          </p:spPr>
          <p:txBody>
            <a:bodyPr anchor="ctr" rtlCol="false" tIns="0" lIns="0" bIns="0" rIns="0"/>
            <a:lstStyle/>
            <a:p>
              <a:pPr algn="l">
                <a:lnSpc>
                  <a:spcPts val="5280"/>
                </a:lnSpc>
              </a:pPr>
              <a:r>
                <a:rPr lang="en-US" sz="4400">
                  <a:solidFill>
                    <a:srgbClr val="000000"/>
                  </a:solidFill>
                  <a:latin typeface="Verdana"/>
                  <a:ea typeface="Verdana"/>
                  <a:cs typeface="Verdana"/>
                  <a:sym typeface="Verdana"/>
                </a:rPr>
                <a:t>Sequence Diagram – Brute Force Attempts</a:t>
              </a:r>
            </a:p>
          </p:txBody>
        </p:sp>
      </p:grpSp>
      <p:sp>
        <p:nvSpPr>
          <p:cNvPr name="Freeform 5" id="5"/>
          <p:cNvSpPr/>
          <p:nvPr/>
        </p:nvSpPr>
        <p:spPr>
          <a:xfrm flipH="false" flipV="false" rot="0">
            <a:off x="714825" y="2129620"/>
            <a:ext cx="7709516" cy="7939270"/>
          </a:xfrm>
          <a:custGeom>
            <a:avLst/>
            <a:gdLst/>
            <a:ahLst/>
            <a:cxnLst/>
            <a:rect r="r" b="b" t="t" l="l"/>
            <a:pathLst>
              <a:path h="7939270" w="7709516">
                <a:moveTo>
                  <a:pt x="0" y="0"/>
                </a:moveTo>
                <a:lnTo>
                  <a:pt x="7709516" y="0"/>
                </a:lnTo>
                <a:lnTo>
                  <a:pt x="7709516" y="7939270"/>
                </a:lnTo>
                <a:lnTo>
                  <a:pt x="0" y="7939270"/>
                </a:lnTo>
                <a:lnTo>
                  <a:pt x="0" y="0"/>
                </a:lnTo>
                <a:close/>
              </a:path>
            </a:pathLst>
          </a:custGeom>
          <a:blipFill>
            <a:blip r:embed="rId3"/>
            <a:stretch>
              <a:fillRect l="-7461" t="-7121" r="-10628" b="-7551"/>
            </a:stretch>
          </a:blipFill>
        </p:spPr>
      </p:sp>
      <p:grpSp>
        <p:nvGrpSpPr>
          <p:cNvPr name="Group 6" id="6"/>
          <p:cNvGrpSpPr/>
          <p:nvPr/>
        </p:nvGrpSpPr>
        <p:grpSpPr>
          <a:xfrm rot="0">
            <a:off x="3363392" y="2321840"/>
            <a:ext cx="4533811" cy="1953290"/>
            <a:chOff x="0" y="0"/>
            <a:chExt cx="1059107" cy="456292"/>
          </a:xfrm>
        </p:grpSpPr>
        <p:sp>
          <p:nvSpPr>
            <p:cNvPr name="Freeform 7" id="7"/>
            <p:cNvSpPr/>
            <p:nvPr/>
          </p:nvSpPr>
          <p:spPr>
            <a:xfrm flipH="false" flipV="false" rot="0">
              <a:off x="0" y="0"/>
              <a:ext cx="1059107" cy="456292"/>
            </a:xfrm>
            <a:custGeom>
              <a:avLst/>
              <a:gdLst/>
              <a:ahLst/>
              <a:cxnLst/>
              <a:rect r="r" b="b" t="t" l="l"/>
              <a:pathLst>
                <a:path h="456292" w="1059107">
                  <a:moveTo>
                    <a:pt x="87087" y="0"/>
                  </a:moveTo>
                  <a:lnTo>
                    <a:pt x="972020" y="0"/>
                  </a:lnTo>
                  <a:cubicBezTo>
                    <a:pt x="1020117" y="0"/>
                    <a:pt x="1059107" y="38990"/>
                    <a:pt x="1059107" y="87087"/>
                  </a:cubicBezTo>
                  <a:lnTo>
                    <a:pt x="1059107" y="369205"/>
                  </a:lnTo>
                  <a:cubicBezTo>
                    <a:pt x="1059107" y="392302"/>
                    <a:pt x="1049932" y="414453"/>
                    <a:pt x="1033600" y="430785"/>
                  </a:cubicBezTo>
                  <a:cubicBezTo>
                    <a:pt x="1017268" y="447117"/>
                    <a:pt x="995117" y="456292"/>
                    <a:pt x="972020" y="456292"/>
                  </a:cubicBezTo>
                  <a:lnTo>
                    <a:pt x="87087" y="456292"/>
                  </a:lnTo>
                  <a:cubicBezTo>
                    <a:pt x="38990" y="456292"/>
                    <a:pt x="0" y="417302"/>
                    <a:pt x="0" y="369205"/>
                  </a:cubicBezTo>
                  <a:lnTo>
                    <a:pt x="0" y="87087"/>
                  </a:lnTo>
                  <a:cubicBezTo>
                    <a:pt x="0" y="63990"/>
                    <a:pt x="9175" y="41839"/>
                    <a:pt x="25507" y="25507"/>
                  </a:cubicBezTo>
                  <a:cubicBezTo>
                    <a:pt x="41839" y="9175"/>
                    <a:pt x="63990" y="0"/>
                    <a:pt x="87087" y="0"/>
                  </a:cubicBezTo>
                  <a:close/>
                </a:path>
              </a:pathLst>
            </a:custGeom>
            <a:solidFill>
              <a:srgbClr val="EDF0F5"/>
            </a:solidFill>
          </p:spPr>
        </p:sp>
        <p:sp>
          <p:nvSpPr>
            <p:cNvPr name="TextBox 8" id="8"/>
            <p:cNvSpPr txBox="true"/>
            <p:nvPr/>
          </p:nvSpPr>
          <p:spPr>
            <a:xfrm>
              <a:off x="0" y="-9525"/>
              <a:ext cx="1059107" cy="465817"/>
            </a:xfrm>
            <a:prstGeom prst="rect">
              <a:avLst/>
            </a:prstGeom>
          </p:spPr>
          <p:txBody>
            <a:bodyPr anchor="ctr" rtlCol="false" tIns="50800" lIns="50800" bIns="50800" rIns="50800"/>
            <a:lstStyle/>
            <a:p>
              <a:pPr algn="ctr">
                <a:lnSpc>
                  <a:spcPts val="3120"/>
                </a:lnSpc>
              </a:pPr>
            </a:p>
          </p:txBody>
        </p:sp>
      </p:grpSp>
      <p:grpSp>
        <p:nvGrpSpPr>
          <p:cNvPr name="Group 9" id="9"/>
          <p:cNvGrpSpPr/>
          <p:nvPr/>
        </p:nvGrpSpPr>
        <p:grpSpPr>
          <a:xfrm rot="0">
            <a:off x="3363392" y="5122610"/>
            <a:ext cx="4533811" cy="1953290"/>
            <a:chOff x="0" y="0"/>
            <a:chExt cx="1059107" cy="456292"/>
          </a:xfrm>
        </p:grpSpPr>
        <p:sp>
          <p:nvSpPr>
            <p:cNvPr name="Freeform 10" id="10"/>
            <p:cNvSpPr/>
            <p:nvPr/>
          </p:nvSpPr>
          <p:spPr>
            <a:xfrm flipH="false" flipV="false" rot="0">
              <a:off x="0" y="0"/>
              <a:ext cx="1059107" cy="456292"/>
            </a:xfrm>
            <a:custGeom>
              <a:avLst/>
              <a:gdLst/>
              <a:ahLst/>
              <a:cxnLst/>
              <a:rect r="r" b="b" t="t" l="l"/>
              <a:pathLst>
                <a:path h="456292" w="1059107">
                  <a:moveTo>
                    <a:pt x="87087" y="0"/>
                  </a:moveTo>
                  <a:lnTo>
                    <a:pt x="972020" y="0"/>
                  </a:lnTo>
                  <a:cubicBezTo>
                    <a:pt x="1020117" y="0"/>
                    <a:pt x="1059107" y="38990"/>
                    <a:pt x="1059107" y="87087"/>
                  </a:cubicBezTo>
                  <a:lnTo>
                    <a:pt x="1059107" y="369205"/>
                  </a:lnTo>
                  <a:cubicBezTo>
                    <a:pt x="1059107" y="392302"/>
                    <a:pt x="1049932" y="414453"/>
                    <a:pt x="1033600" y="430785"/>
                  </a:cubicBezTo>
                  <a:cubicBezTo>
                    <a:pt x="1017268" y="447117"/>
                    <a:pt x="995117" y="456292"/>
                    <a:pt x="972020" y="456292"/>
                  </a:cubicBezTo>
                  <a:lnTo>
                    <a:pt x="87087" y="456292"/>
                  </a:lnTo>
                  <a:cubicBezTo>
                    <a:pt x="38990" y="456292"/>
                    <a:pt x="0" y="417302"/>
                    <a:pt x="0" y="369205"/>
                  </a:cubicBezTo>
                  <a:lnTo>
                    <a:pt x="0" y="87087"/>
                  </a:lnTo>
                  <a:cubicBezTo>
                    <a:pt x="0" y="63990"/>
                    <a:pt x="9175" y="41839"/>
                    <a:pt x="25507" y="25507"/>
                  </a:cubicBezTo>
                  <a:cubicBezTo>
                    <a:pt x="41839" y="9175"/>
                    <a:pt x="63990" y="0"/>
                    <a:pt x="87087" y="0"/>
                  </a:cubicBezTo>
                  <a:close/>
                </a:path>
              </a:pathLst>
            </a:custGeom>
            <a:solidFill>
              <a:srgbClr val="EDF0F5"/>
            </a:solidFill>
          </p:spPr>
        </p:sp>
        <p:sp>
          <p:nvSpPr>
            <p:cNvPr name="TextBox 11" id="11"/>
            <p:cNvSpPr txBox="true"/>
            <p:nvPr/>
          </p:nvSpPr>
          <p:spPr>
            <a:xfrm>
              <a:off x="0" y="-9525"/>
              <a:ext cx="1059107" cy="465817"/>
            </a:xfrm>
            <a:prstGeom prst="rect">
              <a:avLst/>
            </a:prstGeom>
          </p:spPr>
          <p:txBody>
            <a:bodyPr anchor="ctr" rtlCol="false" tIns="50800" lIns="50800" bIns="50800" rIns="50800"/>
            <a:lstStyle/>
            <a:p>
              <a:pPr algn="ctr">
                <a:lnSpc>
                  <a:spcPts val="3120"/>
                </a:lnSpc>
              </a:pPr>
            </a:p>
          </p:txBody>
        </p:sp>
      </p:grpSp>
      <p:grpSp>
        <p:nvGrpSpPr>
          <p:cNvPr name="Group 12" id="12"/>
          <p:cNvGrpSpPr/>
          <p:nvPr/>
        </p:nvGrpSpPr>
        <p:grpSpPr>
          <a:xfrm rot="0">
            <a:off x="3363392" y="7775962"/>
            <a:ext cx="4533811" cy="1953290"/>
            <a:chOff x="0" y="0"/>
            <a:chExt cx="1059107" cy="456292"/>
          </a:xfrm>
        </p:grpSpPr>
        <p:sp>
          <p:nvSpPr>
            <p:cNvPr name="Freeform 13" id="13"/>
            <p:cNvSpPr/>
            <p:nvPr/>
          </p:nvSpPr>
          <p:spPr>
            <a:xfrm flipH="false" flipV="false" rot="0">
              <a:off x="0" y="0"/>
              <a:ext cx="1059107" cy="456292"/>
            </a:xfrm>
            <a:custGeom>
              <a:avLst/>
              <a:gdLst/>
              <a:ahLst/>
              <a:cxnLst/>
              <a:rect r="r" b="b" t="t" l="l"/>
              <a:pathLst>
                <a:path h="456292" w="1059107">
                  <a:moveTo>
                    <a:pt x="87087" y="0"/>
                  </a:moveTo>
                  <a:lnTo>
                    <a:pt x="972020" y="0"/>
                  </a:lnTo>
                  <a:cubicBezTo>
                    <a:pt x="1020117" y="0"/>
                    <a:pt x="1059107" y="38990"/>
                    <a:pt x="1059107" y="87087"/>
                  </a:cubicBezTo>
                  <a:lnTo>
                    <a:pt x="1059107" y="369205"/>
                  </a:lnTo>
                  <a:cubicBezTo>
                    <a:pt x="1059107" y="392302"/>
                    <a:pt x="1049932" y="414453"/>
                    <a:pt x="1033600" y="430785"/>
                  </a:cubicBezTo>
                  <a:cubicBezTo>
                    <a:pt x="1017268" y="447117"/>
                    <a:pt x="995117" y="456292"/>
                    <a:pt x="972020" y="456292"/>
                  </a:cubicBezTo>
                  <a:lnTo>
                    <a:pt x="87087" y="456292"/>
                  </a:lnTo>
                  <a:cubicBezTo>
                    <a:pt x="38990" y="456292"/>
                    <a:pt x="0" y="417302"/>
                    <a:pt x="0" y="369205"/>
                  </a:cubicBezTo>
                  <a:lnTo>
                    <a:pt x="0" y="87087"/>
                  </a:lnTo>
                  <a:cubicBezTo>
                    <a:pt x="0" y="63990"/>
                    <a:pt x="9175" y="41839"/>
                    <a:pt x="25507" y="25507"/>
                  </a:cubicBezTo>
                  <a:cubicBezTo>
                    <a:pt x="41839" y="9175"/>
                    <a:pt x="63990" y="0"/>
                    <a:pt x="87087" y="0"/>
                  </a:cubicBezTo>
                  <a:close/>
                </a:path>
              </a:pathLst>
            </a:custGeom>
            <a:solidFill>
              <a:srgbClr val="EDF0F5"/>
            </a:solidFill>
          </p:spPr>
        </p:sp>
        <p:sp>
          <p:nvSpPr>
            <p:cNvPr name="TextBox 14" id="14"/>
            <p:cNvSpPr txBox="true"/>
            <p:nvPr/>
          </p:nvSpPr>
          <p:spPr>
            <a:xfrm>
              <a:off x="0" y="-9525"/>
              <a:ext cx="1059107" cy="465817"/>
            </a:xfrm>
            <a:prstGeom prst="rect">
              <a:avLst/>
            </a:prstGeom>
          </p:spPr>
          <p:txBody>
            <a:bodyPr anchor="ctr" rtlCol="false" tIns="50800" lIns="50800" bIns="50800" rIns="50800"/>
            <a:lstStyle/>
            <a:p>
              <a:pPr algn="ctr">
                <a:lnSpc>
                  <a:spcPts val="3120"/>
                </a:lnSpc>
              </a:pPr>
            </a:p>
          </p:txBody>
        </p:sp>
      </p:grpSp>
      <p:sp>
        <p:nvSpPr>
          <p:cNvPr name="Freeform 15" id="15"/>
          <p:cNvSpPr/>
          <p:nvPr/>
        </p:nvSpPr>
        <p:spPr>
          <a:xfrm flipH="false" flipV="false" rot="0">
            <a:off x="14720320" y="0"/>
            <a:ext cx="7135360" cy="10437362"/>
          </a:xfrm>
          <a:custGeom>
            <a:avLst/>
            <a:gdLst/>
            <a:ahLst/>
            <a:cxnLst/>
            <a:rect r="r" b="b" t="t" l="l"/>
            <a:pathLst>
              <a:path h="10437362" w="7135360">
                <a:moveTo>
                  <a:pt x="0" y="0"/>
                </a:moveTo>
                <a:lnTo>
                  <a:pt x="7135360" y="0"/>
                </a:lnTo>
                <a:lnTo>
                  <a:pt x="7135360" y="10437362"/>
                </a:lnTo>
                <a:lnTo>
                  <a:pt x="0" y="10437362"/>
                </a:lnTo>
                <a:lnTo>
                  <a:pt x="0" y="0"/>
                </a:lnTo>
                <a:close/>
              </a:path>
            </a:pathLst>
          </a:custGeom>
          <a:blipFill>
            <a:blip r:embed="rId4"/>
            <a:stretch>
              <a:fillRect l="0" t="0" r="0" b="0"/>
            </a:stretch>
          </a:blipFill>
        </p:spPr>
      </p:sp>
      <p:sp>
        <p:nvSpPr>
          <p:cNvPr name="TextBox 16" id="16"/>
          <p:cNvSpPr txBox="true"/>
          <p:nvPr/>
        </p:nvSpPr>
        <p:spPr>
          <a:xfrm rot="0">
            <a:off x="714825" y="1460802"/>
            <a:ext cx="16858350" cy="485775"/>
          </a:xfrm>
          <a:prstGeom prst="rect">
            <a:avLst/>
          </a:prstGeom>
        </p:spPr>
        <p:txBody>
          <a:bodyPr anchor="t" rtlCol="false" tIns="0" lIns="0" bIns="0" rIns="0">
            <a:spAutoFit/>
          </a:bodyPr>
          <a:lstStyle/>
          <a:p>
            <a:pPr algn="l">
              <a:lnSpc>
                <a:spcPts val="3840"/>
              </a:lnSpc>
            </a:pPr>
            <a:r>
              <a:rPr lang="en-US" sz="3200">
                <a:solidFill>
                  <a:srgbClr val="000000"/>
                </a:solidFill>
                <a:latin typeface="Verdana"/>
                <a:ea typeface="Verdana"/>
                <a:cs typeface="Verdana"/>
                <a:sym typeface="Verdana"/>
              </a:rPr>
              <a:t>UC-003: Detect Brute Force Attempts</a:t>
            </a:r>
          </a:p>
        </p:txBody>
      </p:sp>
      <p:sp>
        <p:nvSpPr>
          <p:cNvPr name="TextBox 17" id="17"/>
          <p:cNvSpPr txBox="true"/>
          <p:nvPr/>
        </p:nvSpPr>
        <p:spPr>
          <a:xfrm rot="0">
            <a:off x="3566796" y="2673839"/>
            <a:ext cx="5060949" cy="1566768"/>
          </a:xfrm>
          <a:prstGeom prst="rect">
            <a:avLst/>
          </a:prstGeom>
        </p:spPr>
        <p:txBody>
          <a:bodyPr anchor="t" rtlCol="false" tIns="0" lIns="0" bIns="0" rIns="0">
            <a:spAutoFit/>
          </a:bodyPr>
          <a:lstStyle/>
          <a:p>
            <a:pPr algn="l">
              <a:lnSpc>
                <a:spcPts val="3110"/>
              </a:lnSpc>
            </a:pPr>
            <a:r>
              <a:rPr lang="en-US" sz="2591">
                <a:solidFill>
                  <a:srgbClr val="000000"/>
                </a:solidFill>
                <a:latin typeface="Proxima Nova"/>
                <a:ea typeface="Proxima Nova"/>
                <a:cs typeface="Proxima Nova"/>
                <a:sym typeface="Proxima Nova"/>
              </a:rPr>
              <a:t>Event</a:t>
            </a:r>
            <a:r>
              <a:rPr lang="en-US" sz="2591">
                <a:solidFill>
                  <a:srgbClr val="000000"/>
                </a:solidFill>
                <a:latin typeface="Proxima Nova"/>
                <a:ea typeface="Proxima Nova"/>
                <a:cs typeface="Proxima Nova"/>
                <a:sym typeface="Proxima Nova"/>
              </a:rPr>
              <a:t> Correlation:</a:t>
            </a:r>
          </a:p>
          <a:p>
            <a:pPr algn="l">
              <a:lnSpc>
                <a:spcPts val="3110"/>
              </a:lnSpc>
            </a:pPr>
            <a:r>
              <a:rPr lang="en-US" sz="2591">
                <a:solidFill>
                  <a:srgbClr val="000000"/>
                </a:solidFill>
                <a:latin typeface="Proxima Nova"/>
                <a:ea typeface="Proxima Nova"/>
                <a:cs typeface="Proxima Nova"/>
                <a:sym typeface="Proxima Nova"/>
              </a:rPr>
              <a:t>Monitors multiple failed login events within a defined rolling time window.</a:t>
            </a:r>
          </a:p>
        </p:txBody>
      </p:sp>
      <p:sp>
        <p:nvSpPr>
          <p:cNvPr name="TextBox 18" id="18"/>
          <p:cNvSpPr txBox="true"/>
          <p:nvPr/>
        </p:nvSpPr>
        <p:spPr>
          <a:xfrm rot="0">
            <a:off x="3566796" y="5405733"/>
            <a:ext cx="4093699" cy="1472064"/>
          </a:xfrm>
          <a:prstGeom prst="rect">
            <a:avLst/>
          </a:prstGeom>
        </p:spPr>
        <p:txBody>
          <a:bodyPr anchor="t" rtlCol="false" tIns="0" lIns="0" bIns="0" rIns="0">
            <a:spAutoFit/>
          </a:bodyPr>
          <a:lstStyle/>
          <a:p>
            <a:pPr algn="l">
              <a:lnSpc>
                <a:spcPts val="2940"/>
              </a:lnSpc>
            </a:pPr>
            <a:r>
              <a:rPr lang="en-US" sz="2450">
                <a:solidFill>
                  <a:srgbClr val="000000"/>
                </a:solidFill>
                <a:latin typeface="Proxima Nova"/>
                <a:ea typeface="Proxima Nova"/>
                <a:cs typeface="Proxima Nova"/>
                <a:sym typeface="Proxima Nova"/>
              </a:rPr>
              <a:t>Threshold-Based Detection</a:t>
            </a:r>
          </a:p>
          <a:p>
            <a:pPr algn="l">
              <a:lnSpc>
                <a:spcPts val="2940"/>
              </a:lnSpc>
            </a:pPr>
            <a:r>
              <a:rPr lang="en-US" sz="2450">
                <a:solidFill>
                  <a:srgbClr val="000000"/>
                </a:solidFill>
                <a:latin typeface="Proxima Nova"/>
                <a:ea typeface="Proxima Nova"/>
                <a:cs typeface="Proxima Nova"/>
                <a:sym typeface="Proxima Nova"/>
              </a:rPr>
              <a:t>Generates an alert when failed login attempts exceed the configured threshold.</a:t>
            </a:r>
          </a:p>
        </p:txBody>
      </p:sp>
      <p:sp>
        <p:nvSpPr>
          <p:cNvPr name="TextBox 19" id="19"/>
          <p:cNvSpPr txBox="true"/>
          <p:nvPr/>
        </p:nvSpPr>
        <p:spPr>
          <a:xfrm rot="0">
            <a:off x="3566796" y="8170297"/>
            <a:ext cx="4857545" cy="1521446"/>
          </a:xfrm>
          <a:prstGeom prst="rect">
            <a:avLst/>
          </a:prstGeom>
        </p:spPr>
        <p:txBody>
          <a:bodyPr anchor="t" rtlCol="false" tIns="0" lIns="0" bIns="0" rIns="0">
            <a:spAutoFit/>
          </a:bodyPr>
          <a:lstStyle/>
          <a:p>
            <a:pPr algn="l">
              <a:lnSpc>
                <a:spcPts val="3038"/>
              </a:lnSpc>
            </a:pPr>
            <a:r>
              <a:rPr lang="en-US" sz="2532">
                <a:solidFill>
                  <a:srgbClr val="000000"/>
                </a:solidFill>
                <a:latin typeface="Proxima Nova"/>
                <a:ea typeface="Proxima Nova"/>
                <a:cs typeface="Proxima Nova"/>
                <a:sym typeface="Proxima Nova"/>
              </a:rPr>
              <a:t>Alerting &amp; Response</a:t>
            </a:r>
          </a:p>
          <a:p>
            <a:pPr algn="l">
              <a:lnSpc>
                <a:spcPts val="3038"/>
              </a:lnSpc>
            </a:pPr>
            <a:r>
              <a:rPr lang="en-US" sz="2532">
                <a:solidFill>
                  <a:srgbClr val="000000"/>
                </a:solidFill>
                <a:latin typeface="Proxima Nova"/>
                <a:ea typeface="Proxima Nova"/>
                <a:cs typeface="Proxima Nova"/>
                <a:sym typeface="Proxima Nova"/>
              </a:rPr>
              <a:t>Alerts are displayed in Kibana and automatically trigger webhook or email notifications.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20306"/>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2874840" y="2105476"/>
            <a:ext cx="12528796" cy="18297525"/>
          </a:xfrm>
          <a:custGeom>
            <a:avLst/>
            <a:gdLst/>
            <a:ahLst/>
            <a:cxnLst/>
            <a:rect r="r" b="b" t="t" l="l"/>
            <a:pathLst>
              <a:path h="18297525" w="12528796">
                <a:moveTo>
                  <a:pt x="0" y="0"/>
                </a:moveTo>
                <a:lnTo>
                  <a:pt x="12528795" y="0"/>
                </a:lnTo>
                <a:lnTo>
                  <a:pt x="12528795" y="18297525"/>
                </a:lnTo>
                <a:lnTo>
                  <a:pt x="0" y="18297525"/>
                </a:lnTo>
                <a:lnTo>
                  <a:pt x="0" y="0"/>
                </a:lnTo>
                <a:close/>
              </a:path>
            </a:pathLst>
          </a:custGeom>
          <a:blipFill>
            <a:blip r:embed="rId3"/>
            <a:stretch>
              <a:fillRect l="-26" t="0" r="-26" b="0"/>
            </a:stretch>
          </a:blipFill>
        </p:spPr>
      </p:sp>
      <p:grpSp>
        <p:nvGrpSpPr>
          <p:cNvPr name="Group 3" id="3"/>
          <p:cNvGrpSpPr/>
          <p:nvPr/>
        </p:nvGrpSpPr>
        <p:grpSpPr>
          <a:xfrm rot="0">
            <a:off x="623400" y="0"/>
            <a:ext cx="17041200" cy="1425850"/>
            <a:chOff x="0" y="0"/>
            <a:chExt cx="22721600" cy="1901133"/>
          </a:xfrm>
        </p:grpSpPr>
        <p:sp>
          <p:nvSpPr>
            <p:cNvPr name="Freeform 4" id="4"/>
            <p:cNvSpPr/>
            <p:nvPr/>
          </p:nvSpPr>
          <p:spPr>
            <a:xfrm flipH="false" flipV="false" rot="0">
              <a:off x="0" y="0"/>
              <a:ext cx="22721601" cy="1901133"/>
            </a:xfrm>
            <a:custGeom>
              <a:avLst/>
              <a:gdLst/>
              <a:ahLst/>
              <a:cxnLst/>
              <a:rect r="r" b="b" t="t" l="l"/>
              <a:pathLst>
                <a:path h="1901133" w="22721601">
                  <a:moveTo>
                    <a:pt x="0" y="0"/>
                  </a:moveTo>
                  <a:lnTo>
                    <a:pt x="22721601" y="0"/>
                  </a:lnTo>
                  <a:lnTo>
                    <a:pt x="22721601" y="1901133"/>
                  </a:lnTo>
                  <a:lnTo>
                    <a:pt x="0" y="1901133"/>
                  </a:lnTo>
                  <a:close/>
                </a:path>
              </a:pathLst>
            </a:custGeom>
            <a:solidFill>
              <a:srgbClr val="000000">
                <a:alpha val="0"/>
              </a:srgbClr>
            </a:solidFill>
          </p:spPr>
        </p:sp>
        <p:sp>
          <p:nvSpPr>
            <p:cNvPr name="TextBox 5" id="5"/>
            <p:cNvSpPr txBox="true"/>
            <p:nvPr/>
          </p:nvSpPr>
          <p:spPr>
            <a:xfrm>
              <a:off x="0" y="9525"/>
              <a:ext cx="22721600" cy="1891608"/>
            </a:xfrm>
            <a:prstGeom prst="rect">
              <a:avLst/>
            </a:prstGeom>
          </p:spPr>
          <p:txBody>
            <a:bodyPr anchor="ctr" rtlCol="false" tIns="0" lIns="0" bIns="0" rIns="0"/>
            <a:lstStyle/>
            <a:p>
              <a:pPr algn="l">
                <a:lnSpc>
                  <a:spcPts val="5280"/>
                </a:lnSpc>
              </a:pPr>
              <a:r>
                <a:rPr lang="en-US" sz="4400">
                  <a:solidFill>
                    <a:srgbClr val="FFFFFF"/>
                  </a:solidFill>
                  <a:latin typeface="Verdana"/>
                  <a:ea typeface="Verdana"/>
                  <a:cs typeface="Verdana"/>
                  <a:sym typeface="Verdana"/>
                </a:rPr>
                <a:t>Data Requirements</a:t>
              </a:r>
            </a:p>
          </p:txBody>
        </p:sp>
      </p:grpSp>
      <p:sp>
        <p:nvSpPr>
          <p:cNvPr name="TextBox 6" id="6"/>
          <p:cNvSpPr txBox="true"/>
          <p:nvPr/>
        </p:nvSpPr>
        <p:spPr>
          <a:xfrm rot="0">
            <a:off x="647700" y="3007815"/>
            <a:ext cx="17183100" cy="5532833"/>
          </a:xfrm>
          <a:prstGeom prst="rect">
            <a:avLst/>
          </a:prstGeom>
        </p:spPr>
        <p:txBody>
          <a:bodyPr anchor="t" rtlCol="false" tIns="0" lIns="0" bIns="0" rIns="0">
            <a:spAutoFit/>
          </a:bodyPr>
          <a:lstStyle/>
          <a:p>
            <a:pPr algn="l" marL="901700" indent="-450850" lvl="1">
              <a:lnSpc>
                <a:spcPts val="3120"/>
              </a:lnSpc>
              <a:buFont typeface="Arial"/>
              <a:buChar char="•"/>
            </a:pPr>
            <a:r>
              <a:rPr lang="en-US" b="true" sz="2600">
                <a:solidFill>
                  <a:srgbClr val="FFFFFF"/>
                </a:solidFill>
                <a:latin typeface="Proxima Nova Bold"/>
                <a:ea typeface="Proxima Nova Bold"/>
                <a:cs typeface="Proxima Nova Bold"/>
                <a:sym typeface="Proxima Nova Bold"/>
              </a:rPr>
              <a:t>Diverse Authentication Sources:</a:t>
            </a:r>
            <a:r>
              <a:rPr lang="en-US" sz="2600">
                <a:solidFill>
                  <a:srgbClr val="FFFFFF"/>
                </a:solidFill>
                <a:latin typeface="Proxima Nova"/>
                <a:ea typeface="Proxima Nova"/>
                <a:cs typeface="Proxima Nova"/>
                <a:sym typeface="Proxima Nova"/>
              </a:rPr>
              <a:t> Data must include successful and failed logins from Windows, Linux, Mac, VPN, MFA, and SSO systems.</a:t>
            </a:r>
          </a:p>
          <a:p>
            <a:pPr algn="l" marL="901700" indent="-300567" lvl="2">
              <a:lnSpc>
                <a:spcPts val="3120"/>
              </a:lnSpc>
              <a:buFont typeface="Arial"/>
              <a:buChar char="⚬"/>
            </a:pPr>
            <a:r>
              <a:rPr lang="en-US" b="true" sz="2600">
                <a:solidFill>
                  <a:srgbClr val="FFFFFF"/>
                </a:solidFill>
                <a:latin typeface="Proxima Nova Bold"/>
                <a:ea typeface="Proxima Nova Bold"/>
                <a:cs typeface="Proxima Nova Bold"/>
                <a:sym typeface="Proxima Nova Bold"/>
              </a:rPr>
              <a:t>Suspicious &amp; Edge Cases:</a:t>
            </a:r>
            <a:r>
              <a:rPr lang="en-US" sz="2600">
                <a:solidFill>
                  <a:srgbClr val="FFFFFF"/>
                </a:solidFill>
                <a:latin typeface="Proxima Nova"/>
                <a:ea typeface="Proxima Nova"/>
                <a:cs typeface="Proxima Nova"/>
                <a:sym typeface="Proxima Nova"/>
              </a:rPr>
              <a:t> Logs should cover brute force, off-hours, impossible travel, and login from blocked geographies.</a:t>
            </a:r>
          </a:p>
          <a:p>
            <a:pPr algn="l" marL="901700" indent="-300567" lvl="2">
              <a:lnSpc>
                <a:spcPts val="3120"/>
              </a:lnSpc>
              <a:buFont typeface="Arial"/>
              <a:buChar char="⚬"/>
            </a:pPr>
            <a:r>
              <a:rPr lang="en-US" b="true" sz="2600">
                <a:solidFill>
                  <a:srgbClr val="FFFFFF"/>
                </a:solidFill>
                <a:latin typeface="Proxima Nova Bold"/>
                <a:ea typeface="Proxima Nova Bold"/>
                <a:cs typeface="Proxima Nova Bold"/>
                <a:sym typeface="Proxima Nova Bold"/>
              </a:rPr>
              <a:t>Data Quality &amp; Integrity:</a:t>
            </a:r>
            <a:r>
              <a:rPr lang="en-US" sz="2600">
                <a:solidFill>
                  <a:srgbClr val="FFFFFF"/>
                </a:solidFill>
                <a:latin typeface="Proxima Nova"/>
                <a:ea typeface="Proxima Nova"/>
                <a:cs typeface="Proxima Nova"/>
                <a:sym typeface="Proxima Nova"/>
              </a:rPr>
              <a:t> &lt; 5% corrupted entries allowed; data must support timestamp accuracy and complete user-agent metadata.</a:t>
            </a:r>
          </a:p>
          <a:p>
            <a:pPr algn="l" marL="901700" indent="-300567" lvl="2">
              <a:lnSpc>
                <a:spcPts val="3120"/>
              </a:lnSpc>
              <a:buFont typeface="Arial"/>
              <a:buChar char="⚬"/>
            </a:pPr>
            <a:r>
              <a:rPr lang="en-US" b="true" sz="2600">
                <a:solidFill>
                  <a:srgbClr val="FFFFFF"/>
                </a:solidFill>
                <a:latin typeface="Proxima Nova Bold"/>
                <a:ea typeface="Proxima Nova Bold"/>
                <a:cs typeface="Proxima Nova Bold"/>
                <a:sym typeface="Proxima Nova Bold"/>
              </a:rPr>
              <a:t>Controlled Test Inputs:</a:t>
            </a:r>
            <a:r>
              <a:rPr lang="en-US" sz="2600">
                <a:solidFill>
                  <a:srgbClr val="FFFFFF"/>
                </a:solidFill>
                <a:latin typeface="Proxima Nova"/>
                <a:ea typeface="Proxima Nova"/>
                <a:cs typeface="Proxima Nova"/>
                <a:sym typeface="Proxima Nova"/>
              </a:rPr>
              <a:t> Use simulated attacks in test environments to validate detection rules and system robustness.</a:t>
            </a:r>
          </a:p>
          <a:p>
            <a:pPr algn="l" marL="901700" indent="-300567" lvl="2">
              <a:lnSpc>
                <a:spcPts val="3120"/>
              </a:lnSpc>
              <a:buFont typeface="Arial"/>
              <a:buChar char="⚬"/>
            </a:pPr>
            <a:r>
              <a:rPr lang="en-US" b="true" sz="2600">
                <a:solidFill>
                  <a:srgbClr val="FFFFFF"/>
                </a:solidFill>
                <a:latin typeface="Proxima Nova Bold"/>
                <a:ea typeface="Proxima Nova Bold"/>
                <a:cs typeface="Proxima Nova Bold"/>
                <a:sym typeface="Proxima Nova Bold"/>
              </a:rPr>
              <a:t>Future ML Integration:</a:t>
            </a:r>
            <a:r>
              <a:rPr lang="en-US" sz="2600">
                <a:solidFill>
                  <a:srgbClr val="FFFFFF"/>
                </a:solidFill>
                <a:latin typeface="Proxima Nova"/>
                <a:ea typeface="Proxima Nova"/>
                <a:cs typeface="Proxima Nova"/>
                <a:sym typeface="Proxima Nova"/>
              </a:rPr>
              <a:t> Planned training of anomaly detection models with 90% minimum accuracy, retrained periodically with fresh data.</a:t>
            </a:r>
          </a:p>
        </p:txBody>
      </p:sp>
      <p:sp>
        <p:nvSpPr>
          <p:cNvPr name="TextBox 7" id="7"/>
          <p:cNvSpPr txBox="true"/>
          <p:nvPr/>
        </p:nvSpPr>
        <p:spPr>
          <a:xfrm rot="0">
            <a:off x="714825" y="1460802"/>
            <a:ext cx="16858350" cy="906663"/>
          </a:xfrm>
          <a:prstGeom prst="rect">
            <a:avLst/>
          </a:prstGeom>
        </p:spPr>
        <p:txBody>
          <a:bodyPr anchor="t" rtlCol="false" tIns="0" lIns="0" bIns="0" rIns="0">
            <a:spAutoFit/>
          </a:bodyPr>
          <a:lstStyle/>
          <a:p>
            <a:pPr algn="l">
              <a:lnSpc>
                <a:spcPts val="3840"/>
              </a:lnSpc>
            </a:pPr>
            <a:r>
              <a:rPr lang="en-US" sz="3200">
                <a:solidFill>
                  <a:srgbClr val="FFFFFF"/>
                </a:solidFill>
                <a:latin typeface="Verdana"/>
                <a:ea typeface="Verdana"/>
                <a:cs typeface="Verdana"/>
                <a:sym typeface="Verdana"/>
              </a:rPr>
              <a:t>Log Coverage, Quality, and Model Readiness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DAGz4vURh2Y</dc:identifier>
  <dcterms:modified xsi:type="dcterms:W3CDTF">2011-08-01T06:04:30Z</dcterms:modified>
  <cp:revision>1</cp:revision>
  <dc:title>presentation-1RvZxXy1TVPIOaMJrjbj.pptx</dc:title>
</cp:coreProperties>
</file>

<file path=docProps/thumbnail.jpeg>
</file>